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Canva Sans" panose="020B0503030501040103" pitchFamily="34" charset="0"/>
      <p:regular r:id="rId10"/>
    </p:embeddedFont>
    <p:embeddedFont>
      <p:font typeface="Helios Extended" panose="02000505040000020004" pitchFamily="2" charset="0"/>
      <p:regular r:id="rId11"/>
    </p:embeddedFont>
    <p:embeddedFont>
      <p:font typeface="Inter" panose="020B0502030000000004" pitchFamily="34" charset="0"/>
      <p:regular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 autoAdjust="0"/>
    <p:restoredTop sz="94653" autoAdjust="0"/>
  </p:normalViewPr>
  <p:slideViewPr>
    <p:cSldViewPr>
      <p:cViewPr varScale="1">
        <p:scale>
          <a:sx n="79" d="100"/>
          <a:sy n="79" d="100"/>
        </p:scale>
        <p:origin x="600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2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05096" y="3083813"/>
            <a:ext cx="7805691" cy="45382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1537"/>
              </a:lnSpc>
            </a:pPr>
            <a:r>
              <a:rPr lang="en-US" sz="12018" spc="-769">
                <a:solidFill>
                  <a:srgbClr val="401B01"/>
                </a:solidFill>
                <a:latin typeface="Helios Extended"/>
              </a:rPr>
              <a:t>Charles River Museum </a:t>
            </a:r>
          </a:p>
        </p:txBody>
      </p:sp>
      <p:pic>
        <p:nvPicPr>
          <p:cNvPr id="3" name="Picture 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8545922" y="3389299"/>
            <a:ext cx="9195883" cy="3727283"/>
          </a:xfrm>
          <a:prstGeom prst="rect">
            <a:avLst/>
          </a:prstGeom>
        </p:spPr>
      </p:pic>
      <p:sp>
        <p:nvSpPr>
          <p:cNvPr id="4" name="Freeform 4"/>
          <p:cNvSpPr/>
          <p:nvPr/>
        </p:nvSpPr>
        <p:spPr>
          <a:xfrm>
            <a:off x="16096102" y="205051"/>
            <a:ext cx="2828201" cy="1999738"/>
          </a:xfrm>
          <a:custGeom>
            <a:avLst/>
            <a:gdLst/>
            <a:ahLst/>
            <a:cxnLst/>
            <a:rect l="l" t="t" r="r" b="b"/>
            <a:pathLst>
              <a:path w="2828201" h="1999738">
                <a:moveTo>
                  <a:pt x="0" y="0"/>
                </a:moveTo>
                <a:lnTo>
                  <a:pt x="2828201" y="0"/>
                </a:lnTo>
                <a:lnTo>
                  <a:pt x="2828201" y="1999738"/>
                </a:lnTo>
                <a:lnTo>
                  <a:pt x="0" y="199973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D7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90821" y="3461849"/>
            <a:ext cx="4392034" cy="4392016"/>
            <a:chOff x="0" y="0"/>
            <a:chExt cx="6350000" cy="634997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 t="-4000" b="-4000"/>
              </a:stretch>
            </a:blip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4157102" y="3932616"/>
            <a:ext cx="3851505" cy="3851505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8F2E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144000" y="3461849"/>
            <a:ext cx="4392034" cy="4392016"/>
            <a:chOff x="0" y="0"/>
            <a:chExt cx="6350000" cy="63499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49975"/>
            </a:xfrm>
            <a:custGeom>
              <a:avLst/>
              <a:gdLst/>
              <a:ahLst/>
              <a:cxnLst/>
              <a:rect l="l" t="t" r="r" b="b"/>
              <a:pathLst>
                <a:path w="6350000" h="6349975">
                  <a:moveTo>
                    <a:pt x="6350000" y="3175025"/>
                  </a:moveTo>
                  <a:cubicBezTo>
                    <a:pt x="6350000" y="4928451"/>
                    <a:pt x="4928476" y="6349975"/>
                    <a:pt x="3175000" y="6349975"/>
                  </a:cubicBezTo>
                  <a:cubicBezTo>
                    <a:pt x="1421498" y="6349975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2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 l="-38170" r="-38170"/>
              </a:stretch>
            </a:blipFill>
            <a:ln w="38100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1610281" y="3932616"/>
            <a:ext cx="3851505" cy="3851505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8F2E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690821" y="1619566"/>
            <a:ext cx="13253864" cy="1327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408"/>
              </a:lnSpc>
            </a:pPr>
            <a:r>
              <a:rPr lang="en-US" sz="9800">
                <a:solidFill>
                  <a:srgbClr val="000000"/>
                </a:solidFill>
                <a:latin typeface="Helios Extended"/>
              </a:rPr>
              <a:t>Museum Struggles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691639" y="4728210"/>
            <a:ext cx="2782432" cy="415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sz="2999" spc="-191">
                <a:solidFill>
                  <a:srgbClr val="1C1717"/>
                </a:solidFill>
                <a:latin typeface="Helios Extended"/>
              </a:rPr>
              <a:t>Problem 01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520267" y="5248316"/>
            <a:ext cx="3125174" cy="19264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5443" lvl="1" indent="-172721" algn="ctr">
              <a:lnSpc>
                <a:spcPts val="2576"/>
              </a:lnSpc>
              <a:buFont typeface="Arial"/>
              <a:buChar char="•"/>
            </a:pPr>
            <a:r>
              <a:rPr lang="en-US" sz="1600">
                <a:solidFill>
                  <a:srgbClr val="1C1717"/>
                </a:solidFill>
                <a:latin typeface="Inter"/>
              </a:rPr>
              <a:t>A demographic gap exists in the audience profile. </a:t>
            </a:r>
          </a:p>
          <a:p>
            <a:pPr marL="345443" lvl="1" indent="-172721" algn="ctr">
              <a:lnSpc>
                <a:spcPts val="2576"/>
              </a:lnSpc>
              <a:buFont typeface="Arial"/>
              <a:buChar char="•"/>
            </a:pPr>
            <a:r>
              <a:rPr lang="en-US" sz="1600">
                <a:solidFill>
                  <a:srgbClr val="1C1717"/>
                </a:solidFill>
                <a:latin typeface="Inter"/>
              </a:rPr>
              <a:t> the audience tends to skew towards the elderly.</a:t>
            </a:r>
          </a:p>
          <a:p>
            <a:pPr marL="345443" lvl="1" indent="-172721" algn="ctr">
              <a:lnSpc>
                <a:spcPts val="2576"/>
              </a:lnSpc>
              <a:buFont typeface="Arial"/>
              <a:buChar char="•"/>
            </a:pPr>
            <a:r>
              <a:rPr lang="en-US" sz="1600">
                <a:solidFill>
                  <a:srgbClr val="1C1717"/>
                </a:solidFill>
                <a:latin typeface="Inter"/>
              </a:rPr>
              <a:t>Need to expand towards a younger demographic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127382" y="4728210"/>
            <a:ext cx="2817304" cy="415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79"/>
              </a:lnSpc>
            </a:pPr>
            <a:r>
              <a:rPr lang="en-US" sz="2999" spc="-191">
                <a:solidFill>
                  <a:srgbClr val="1C1717"/>
                </a:solidFill>
                <a:latin typeface="Helios Extended"/>
              </a:rPr>
              <a:t>Problem 02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973446" y="5370223"/>
            <a:ext cx="3125174" cy="1602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45443" lvl="1" indent="-172721" algn="ctr">
              <a:lnSpc>
                <a:spcPts val="2576"/>
              </a:lnSpc>
              <a:buFont typeface="Arial"/>
              <a:buChar char="•"/>
            </a:pPr>
            <a:r>
              <a:rPr lang="en-US" sz="1600">
                <a:solidFill>
                  <a:srgbClr val="1C1717"/>
                </a:solidFill>
                <a:latin typeface="Inter"/>
              </a:rPr>
              <a:t>Outdated and disorganized website</a:t>
            </a:r>
          </a:p>
          <a:p>
            <a:pPr marL="345443" lvl="1" indent="-172721" algn="ctr">
              <a:lnSpc>
                <a:spcPts val="2576"/>
              </a:lnSpc>
              <a:buFont typeface="Arial"/>
              <a:buChar char="•"/>
            </a:pPr>
            <a:r>
              <a:rPr lang="en-US" sz="1600">
                <a:solidFill>
                  <a:srgbClr val="1C1717"/>
                </a:solidFill>
                <a:latin typeface="Inter"/>
              </a:rPr>
              <a:t>Looking for a more modern and updated look</a:t>
            </a:r>
          </a:p>
          <a:p>
            <a:pPr algn="ctr">
              <a:lnSpc>
                <a:spcPts val="2576"/>
              </a:lnSpc>
            </a:pPr>
            <a:endParaRPr lang="en-US" sz="1600">
              <a:solidFill>
                <a:srgbClr val="1C1717"/>
              </a:solidFill>
              <a:latin typeface="Inter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D7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32571" y="3444683"/>
            <a:ext cx="9209228" cy="3081789"/>
            <a:chOff x="0" y="0"/>
            <a:chExt cx="2969519" cy="99372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969519" cy="993724"/>
            </a:xfrm>
            <a:custGeom>
              <a:avLst/>
              <a:gdLst/>
              <a:ahLst/>
              <a:cxnLst/>
              <a:rect l="l" t="t" r="r" b="b"/>
              <a:pathLst>
                <a:path w="2969519" h="993724">
                  <a:moveTo>
                    <a:pt x="0" y="0"/>
                  </a:moveTo>
                  <a:lnTo>
                    <a:pt x="2969519" y="0"/>
                  </a:lnTo>
                  <a:lnTo>
                    <a:pt x="2969519" y="993724"/>
                  </a:lnTo>
                  <a:lnTo>
                    <a:pt x="0" y="99372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401B01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969519" cy="10318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832571" y="6756050"/>
            <a:ext cx="9209228" cy="3072634"/>
            <a:chOff x="0" y="0"/>
            <a:chExt cx="2978366" cy="99372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978366" cy="993724"/>
            </a:xfrm>
            <a:custGeom>
              <a:avLst/>
              <a:gdLst/>
              <a:ahLst/>
              <a:cxnLst/>
              <a:rect l="l" t="t" r="r" b="b"/>
              <a:pathLst>
                <a:path w="2978366" h="993724">
                  <a:moveTo>
                    <a:pt x="0" y="0"/>
                  </a:moveTo>
                  <a:lnTo>
                    <a:pt x="2978366" y="0"/>
                  </a:lnTo>
                  <a:lnTo>
                    <a:pt x="2978366" y="993724"/>
                  </a:lnTo>
                  <a:lnTo>
                    <a:pt x="0" y="993724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401B01"/>
              </a:solidFill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2978366" cy="103182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2916589" y="5770000"/>
            <a:ext cx="3417210" cy="3586032"/>
          </a:xfrm>
          <a:custGeom>
            <a:avLst/>
            <a:gdLst/>
            <a:ahLst/>
            <a:cxnLst/>
            <a:rect l="l" t="t" r="r" b="b"/>
            <a:pathLst>
              <a:path w="3417210" h="3586032">
                <a:moveTo>
                  <a:pt x="0" y="0"/>
                </a:moveTo>
                <a:lnTo>
                  <a:pt x="3417209" y="0"/>
                </a:lnTo>
                <a:lnTo>
                  <a:pt x="3417209" y="3586032"/>
                </a:lnTo>
                <a:lnTo>
                  <a:pt x="0" y="35860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6073" t="-10841" r="-13931" b="-587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1155929" y="497916"/>
            <a:ext cx="7132071" cy="4774169"/>
          </a:xfrm>
          <a:custGeom>
            <a:avLst/>
            <a:gdLst/>
            <a:ahLst/>
            <a:cxnLst/>
            <a:rect l="l" t="t" r="r" b="b"/>
            <a:pathLst>
              <a:path w="7132071" h="4774169">
                <a:moveTo>
                  <a:pt x="0" y="0"/>
                </a:moveTo>
                <a:lnTo>
                  <a:pt x="7132071" y="0"/>
                </a:lnTo>
                <a:lnTo>
                  <a:pt x="7132071" y="4774168"/>
                </a:lnTo>
                <a:lnTo>
                  <a:pt x="0" y="47741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1690821" y="1736824"/>
            <a:ext cx="10707621" cy="1478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560"/>
              </a:lnSpc>
            </a:pPr>
            <a:r>
              <a:rPr lang="en-US" sz="11000">
                <a:solidFill>
                  <a:srgbClr val="401B01"/>
                </a:solidFill>
                <a:latin typeface="Helios Extended"/>
              </a:rPr>
              <a:t>Escape Room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621499" y="4078505"/>
            <a:ext cx="6173366" cy="3718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09"/>
              </a:lnSpc>
            </a:pPr>
            <a:r>
              <a:rPr lang="en-US" sz="2613" spc="-167">
                <a:solidFill>
                  <a:srgbClr val="401B01"/>
                </a:solidFill>
                <a:latin typeface="Helios Extended"/>
              </a:rPr>
              <a:t>Augmented Virtual Reality Experience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621499" y="7348113"/>
            <a:ext cx="5812419" cy="3706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01"/>
              </a:lnSpc>
            </a:pPr>
            <a:r>
              <a:rPr lang="en-US" sz="2605" spc="-166">
                <a:solidFill>
                  <a:srgbClr val="401B01"/>
                </a:solidFill>
                <a:latin typeface="Helios Extended"/>
              </a:rPr>
              <a:t>Why Escape Room?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644886" y="7940278"/>
            <a:ext cx="5789032" cy="1469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51643" lvl="1" indent="-175822">
              <a:lnSpc>
                <a:spcPts val="2931"/>
              </a:lnSpc>
              <a:buFont typeface="Arial"/>
              <a:buChar char="•"/>
            </a:pPr>
            <a:r>
              <a:rPr lang="en-US" sz="1628">
                <a:solidFill>
                  <a:srgbClr val="1C1717"/>
                </a:solidFill>
                <a:latin typeface="Inter"/>
              </a:rPr>
              <a:t>8.2 Billion Market in 2023, predicted 14.6% increase in the next six years</a:t>
            </a:r>
          </a:p>
          <a:p>
            <a:pPr marL="351643" lvl="1" indent="-175822">
              <a:lnSpc>
                <a:spcPts val="2931"/>
              </a:lnSpc>
              <a:buFont typeface="Arial"/>
              <a:buChar char="•"/>
            </a:pPr>
            <a:r>
              <a:rPr lang="en-US" sz="1628">
                <a:solidFill>
                  <a:srgbClr val="1C1717"/>
                </a:solidFill>
                <a:latin typeface="Inter"/>
              </a:rPr>
              <a:t>Unsaturated market - Currently 0 Escape Rooms in the Waltham area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2644886" y="4669394"/>
            <a:ext cx="5789032" cy="1100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40"/>
              </a:lnSpc>
            </a:pPr>
            <a:r>
              <a:rPr lang="en-US" sz="1633">
                <a:solidFill>
                  <a:srgbClr val="1C1717"/>
                </a:solidFill>
                <a:latin typeface="Inter"/>
              </a:rPr>
              <a:t>Creating an APP that connects the historical importance of the history of Waltham with a fun interactive game for teenagers and familys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3694413" y="4997196"/>
            <a:ext cx="2055103" cy="1463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37"/>
              </a:lnSpc>
              <a:spcBef>
                <a:spcPct val="0"/>
              </a:spcBef>
            </a:pPr>
            <a:r>
              <a:rPr lang="en-US" sz="884">
                <a:solidFill>
                  <a:srgbClr val="000000"/>
                </a:solidFill>
                <a:latin typeface="Canva Sans"/>
              </a:rPr>
              <a:t>Brought to you by Seoorb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3579969" y="9680095"/>
            <a:ext cx="2283991" cy="1485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0"/>
              </a:lnSpc>
            </a:pPr>
            <a:r>
              <a:rPr lang="en-US" sz="900">
                <a:solidFill>
                  <a:srgbClr val="000000"/>
                </a:solidFill>
                <a:latin typeface="Canva Sans"/>
              </a:rPr>
              <a:t>Brought to you by Allied Market Research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D7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451753" y="449344"/>
            <a:ext cx="4398461" cy="9388312"/>
          </a:xfrm>
          <a:custGeom>
            <a:avLst/>
            <a:gdLst/>
            <a:ahLst/>
            <a:cxnLst/>
            <a:rect l="l" t="t" r="r" b="b"/>
            <a:pathLst>
              <a:path w="4398461" h="9388312">
                <a:moveTo>
                  <a:pt x="0" y="0"/>
                </a:moveTo>
                <a:lnTo>
                  <a:pt x="4398461" y="0"/>
                </a:lnTo>
                <a:lnTo>
                  <a:pt x="4398461" y="9388312"/>
                </a:lnTo>
                <a:lnTo>
                  <a:pt x="0" y="93883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1332010" y="1219200"/>
            <a:ext cx="7245713" cy="4145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560"/>
              </a:lnSpc>
            </a:pPr>
            <a:r>
              <a:rPr lang="en-US" sz="11000">
                <a:solidFill>
                  <a:srgbClr val="401B01"/>
                </a:solidFill>
                <a:latin typeface="Helios Extended"/>
              </a:rPr>
              <a:t>Running Out of Time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332010" y="5900541"/>
            <a:ext cx="6065883" cy="1564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71"/>
              </a:lnSpc>
            </a:pPr>
            <a:r>
              <a:rPr lang="en-US" sz="3199" spc="-204">
                <a:solidFill>
                  <a:srgbClr val="401B01"/>
                </a:solidFill>
                <a:latin typeface="Helios Extended"/>
              </a:rPr>
              <a:t>Created an APP for the Escape Room Game</a:t>
            </a:r>
          </a:p>
          <a:p>
            <a:pPr>
              <a:lnSpc>
                <a:spcPts val="3071"/>
              </a:lnSpc>
            </a:pPr>
            <a:endParaRPr lang="en-US" sz="3199" spc="-204">
              <a:solidFill>
                <a:srgbClr val="401B01"/>
              </a:solidFill>
              <a:latin typeface="Helios Extended"/>
            </a:endParaRPr>
          </a:p>
          <a:p>
            <a:pPr>
              <a:lnSpc>
                <a:spcPts val="3071"/>
              </a:lnSpc>
            </a:pPr>
            <a:endParaRPr lang="en-US" sz="3199" spc="-204">
              <a:solidFill>
                <a:srgbClr val="401B01"/>
              </a:solidFill>
              <a:latin typeface="Helios Extended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8313333" y="3834314"/>
            <a:ext cx="2618372" cy="2618372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150795" y="0"/>
                  </a:moveTo>
                  <a:lnTo>
                    <a:pt x="662005" y="0"/>
                  </a:lnTo>
                  <a:cubicBezTo>
                    <a:pt x="701998" y="0"/>
                    <a:pt x="740354" y="15887"/>
                    <a:pt x="768633" y="44167"/>
                  </a:cubicBezTo>
                  <a:cubicBezTo>
                    <a:pt x="796913" y="72446"/>
                    <a:pt x="812800" y="110802"/>
                    <a:pt x="812800" y="150795"/>
                  </a:cubicBezTo>
                  <a:lnTo>
                    <a:pt x="812800" y="662005"/>
                  </a:lnTo>
                  <a:cubicBezTo>
                    <a:pt x="812800" y="701998"/>
                    <a:pt x="796913" y="740354"/>
                    <a:pt x="768633" y="768633"/>
                  </a:cubicBezTo>
                  <a:cubicBezTo>
                    <a:pt x="740354" y="796913"/>
                    <a:pt x="701998" y="812800"/>
                    <a:pt x="662005" y="812800"/>
                  </a:cubicBezTo>
                  <a:lnTo>
                    <a:pt x="150795" y="812800"/>
                  </a:lnTo>
                  <a:cubicBezTo>
                    <a:pt x="110802" y="812800"/>
                    <a:pt x="72446" y="796913"/>
                    <a:pt x="44167" y="768633"/>
                  </a:cubicBezTo>
                  <a:cubicBezTo>
                    <a:pt x="15887" y="740354"/>
                    <a:pt x="0" y="701998"/>
                    <a:pt x="0" y="662005"/>
                  </a:cubicBezTo>
                  <a:lnTo>
                    <a:pt x="0" y="150795"/>
                  </a:lnTo>
                  <a:cubicBezTo>
                    <a:pt x="0" y="110802"/>
                    <a:pt x="15887" y="72446"/>
                    <a:pt x="44167" y="44167"/>
                  </a:cubicBezTo>
                  <a:cubicBezTo>
                    <a:pt x="72446" y="15887"/>
                    <a:pt x="110802" y="0"/>
                    <a:pt x="150795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812800" cy="850900"/>
            </a:xfrm>
            <a:prstGeom prst="rect">
              <a:avLst/>
            </a:prstGeom>
          </p:spPr>
          <p:txBody>
            <a:bodyPr lIns="43101" tIns="43101" rIns="43101" bIns="43101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8577723" y="4278156"/>
            <a:ext cx="3122683" cy="1423484"/>
          </a:xfrm>
          <a:custGeom>
            <a:avLst/>
            <a:gdLst/>
            <a:ahLst/>
            <a:cxnLst/>
            <a:rect l="l" t="t" r="r" b="b"/>
            <a:pathLst>
              <a:path w="3122683" h="1423484">
                <a:moveTo>
                  <a:pt x="0" y="0"/>
                </a:moveTo>
                <a:lnTo>
                  <a:pt x="3122683" y="0"/>
                </a:lnTo>
                <a:lnTo>
                  <a:pt x="3122683" y="1423484"/>
                </a:lnTo>
                <a:lnTo>
                  <a:pt x="0" y="142348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b="-55109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2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914400" y="0"/>
            <a:ext cx="16459200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D7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45188" y="305248"/>
            <a:ext cx="5444885" cy="9676504"/>
          </a:xfrm>
          <a:custGeom>
            <a:avLst/>
            <a:gdLst/>
            <a:ahLst/>
            <a:cxnLst/>
            <a:rect l="l" t="t" r="r" b="b"/>
            <a:pathLst>
              <a:path w="5444885" h="9676504">
                <a:moveTo>
                  <a:pt x="0" y="0"/>
                </a:moveTo>
                <a:lnTo>
                  <a:pt x="5444885" y="0"/>
                </a:lnTo>
                <a:lnTo>
                  <a:pt x="5444885" y="9676504"/>
                </a:lnTo>
                <a:lnTo>
                  <a:pt x="0" y="967650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8028" t="-12300" r="-88028" b="-1196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7082619" y="6591147"/>
            <a:ext cx="6389575" cy="2238317"/>
          </a:xfrm>
          <a:custGeom>
            <a:avLst/>
            <a:gdLst/>
            <a:ahLst/>
            <a:cxnLst/>
            <a:rect l="l" t="t" r="r" b="b"/>
            <a:pathLst>
              <a:path w="6389575" h="2238317">
                <a:moveTo>
                  <a:pt x="0" y="0"/>
                </a:moveTo>
                <a:lnTo>
                  <a:pt x="6389575" y="0"/>
                </a:lnTo>
                <a:lnTo>
                  <a:pt x="6389575" y="2238317"/>
                </a:lnTo>
                <a:lnTo>
                  <a:pt x="0" y="22383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7289" t="-113087" r="-6972" b="-11308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6793831" y="2550959"/>
            <a:ext cx="6400082" cy="40401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59095" lvl="1" indent="-279547">
              <a:lnSpc>
                <a:spcPts val="2486"/>
              </a:lnSpc>
              <a:buFont typeface="Arial"/>
              <a:buChar char="•"/>
            </a:pPr>
            <a:r>
              <a:rPr lang="en-US" sz="2589" spc="-165">
                <a:solidFill>
                  <a:srgbClr val="401B01"/>
                </a:solidFill>
                <a:latin typeface="Helios Extended"/>
              </a:rPr>
              <a:t>Target families, parents, teenagers, and schools</a:t>
            </a:r>
          </a:p>
          <a:p>
            <a:pPr>
              <a:lnSpc>
                <a:spcPts val="2486"/>
              </a:lnSpc>
            </a:pPr>
            <a:endParaRPr lang="en-US" sz="2589" spc="-165">
              <a:solidFill>
                <a:srgbClr val="401B01"/>
              </a:solidFill>
              <a:latin typeface="Helios Extended"/>
            </a:endParaRPr>
          </a:p>
          <a:p>
            <a:pPr marL="559095" lvl="1" indent="-279547">
              <a:lnSpc>
                <a:spcPts val="2486"/>
              </a:lnSpc>
              <a:buFont typeface="Arial"/>
              <a:buChar char="•"/>
            </a:pPr>
            <a:r>
              <a:rPr lang="en-US" sz="2589" spc="-165">
                <a:solidFill>
                  <a:srgbClr val="401B01"/>
                </a:solidFill>
                <a:latin typeface="Helios Extended"/>
              </a:rPr>
              <a:t>Work with surrounding institutions: Waltham High School,  Chapel Hill - Chauncey Hall School</a:t>
            </a:r>
          </a:p>
          <a:p>
            <a:pPr>
              <a:lnSpc>
                <a:spcPts val="2486"/>
              </a:lnSpc>
            </a:pPr>
            <a:endParaRPr lang="en-US" sz="2589" spc="-165">
              <a:solidFill>
                <a:srgbClr val="401B01"/>
              </a:solidFill>
              <a:latin typeface="Helios Extended"/>
            </a:endParaRPr>
          </a:p>
          <a:p>
            <a:pPr marL="559095" lvl="1" indent="-279547">
              <a:lnSpc>
                <a:spcPts val="2486"/>
              </a:lnSpc>
              <a:buFont typeface="Arial"/>
              <a:buChar char="•"/>
            </a:pPr>
            <a:r>
              <a:rPr lang="en-US" sz="2589" spc="-165">
                <a:solidFill>
                  <a:srgbClr val="401B01"/>
                </a:solidFill>
                <a:latin typeface="Helios Extended"/>
              </a:rPr>
              <a:t>Advertise using Fizz/ Fliers at Bentley, Babson, and Brandeis - Future: Boston College, Harvard, Northeastern</a:t>
            </a:r>
          </a:p>
          <a:p>
            <a:pPr>
              <a:lnSpc>
                <a:spcPts val="2486"/>
              </a:lnSpc>
            </a:pPr>
            <a:endParaRPr lang="en-US" sz="2589" spc="-165">
              <a:solidFill>
                <a:srgbClr val="401B01"/>
              </a:solidFill>
              <a:latin typeface="Helios Extended"/>
            </a:endParaRPr>
          </a:p>
          <a:p>
            <a:pPr>
              <a:lnSpc>
                <a:spcPts val="1814"/>
              </a:lnSpc>
            </a:pPr>
            <a:r>
              <a:rPr lang="en-US" sz="1889" spc="-120">
                <a:solidFill>
                  <a:srgbClr val="401B01"/>
                </a:solidFill>
                <a:latin typeface="Helios Extended"/>
              </a:rPr>
              <a:t>     Below is an MVP conducted on the APP Fizz</a:t>
            </a:r>
          </a:p>
        </p:txBody>
      </p:sp>
      <p:sp>
        <p:nvSpPr>
          <p:cNvPr id="5" name="Freeform 5"/>
          <p:cNvSpPr/>
          <p:nvPr/>
        </p:nvSpPr>
        <p:spPr>
          <a:xfrm>
            <a:off x="13472194" y="2828762"/>
            <a:ext cx="4293987" cy="3016973"/>
          </a:xfrm>
          <a:custGeom>
            <a:avLst/>
            <a:gdLst/>
            <a:ahLst/>
            <a:cxnLst/>
            <a:rect l="l" t="t" r="r" b="b"/>
            <a:pathLst>
              <a:path w="4293987" h="3016973">
                <a:moveTo>
                  <a:pt x="0" y="0"/>
                </a:moveTo>
                <a:lnTo>
                  <a:pt x="4293987" y="0"/>
                </a:lnTo>
                <a:lnTo>
                  <a:pt x="4293987" y="3016973"/>
                </a:lnTo>
                <a:lnTo>
                  <a:pt x="0" y="30169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6793831" y="643322"/>
            <a:ext cx="10707621" cy="14782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560"/>
              </a:lnSpc>
            </a:pPr>
            <a:r>
              <a:rPr lang="en-US" sz="11000">
                <a:solidFill>
                  <a:srgbClr val="401B01"/>
                </a:solidFill>
                <a:latin typeface="Helios Extended"/>
              </a:rPr>
              <a:t>Media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D7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082096" y="3314677"/>
            <a:ext cx="13433259" cy="7421876"/>
          </a:xfrm>
          <a:custGeom>
            <a:avLst/>
            <a:gdLst/>
            <a:ahLst/>
            <a:cxnLst/>
            <a:rect l="l" t="t" r="r" b="b"/>
            <a:pathLst>
              <a:path w="13433259" h="7421876">
                <a:moveTo>
                  <a:pt x="0" y="0"/>
                </a:moveTo>
                <a:lnTo>
                  <a:pt x="13433260" y="0"/>
                </a:lnTo>
                <a:lnTo>
                  <a:pt x="13433260" y="7421876"/>
                </a:lnTo>
                <a:lnTo>
                  <a:pt x="0" y="742187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23396" y="3490442"/>
            <a:ext cx="4643469" cy="6391756"/>
          </a:xfrm>
          <a:custGeom>
            <a:avLst/>
            <a:gdLst/>
            <a:ahLst/>
            <a:cxnLst/>
            <a:rect l="l" t="t" r="r" b="b"/>
            <a:pathLst>
              <a:path w="4643469" h="6391756">
                <a:moveTo>
                  <a:pt x="0" y="0"/>
                </a:moveTo>
                <a:lnTo>
                  <a:pt x="4643470" y="0"/>
                </a:lnTo>
                <a:lnTo>
                  <a:pt x="4643470" y="6391756"/>
                </a:lnTo>
                <a:lnTo>
                  <a:pt x="0" y="63917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-2544277">
            <a:off x="16463438" y="-442345"/>
            <a:ext cx="2124733" cy="4114800"/>
          </a:xfrm>
          <a:custGeom>
            <a:avLst/>
            <a:gdLst/>
            <a:ahLst/>
            <a:cxnLst/>
            <a:rect l="l" t="t" r="r" b="b"/>
            <a:pathLst>
              <a:path w="2124733" h="4114800">
                <a:moveTo>
                  <a:pt x="0" y="0"/>
                </a:moveTo>
                <a:lnTo>
                  <a:pt x="2124733" y="0"/>
                </a:lnTo>
                <a:lnTo>
                  <a:pt x="212473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2256384" y="1083877"/>
            <a:ext cx="2251390" cy="1378976"/>
          </a:xfrm>
          <a:custGeom>
            <a:avLst/>
            <a:gdLst/>
            <a:ahLst/>
            <a:cxnLst/>
            <a:rect l="l" t="t" r="r" b="b"/>
            <a:pathLst>
              <a:path w="2251390" h="1378976">
                <a:moveTo>
                  <a:pt x="0" y="0"/>
                </a:moveTo>
                <a:lnTo>
                  <a:pt x="2251390" y="0"/>
                </a:lnTo>
                <a:lnTo>
                  <a:pt x="2251390" y="1378976"/>
                </a:lnTo>
                <a:lnTo>
                  <a:pt x="0" y="137897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1028700" y="1190625"/>
            <a:ext cx="13253864" cy="13274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408"/>
              </a:lnSpc>
            </a:pPr>
            <a:r>
              <a:rPr lang="en-US" sz="9800">
                <a:solidFill>
                  <a:srgbClr val="000000"/>
                </a:solidFill>
                <a:latin typeface="Helios Extended"/>
              </a:rPr>
              <a:t>Game Narrative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D7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994508"/>
            <a:ext cx="18288000" cy="11879580"/>
          </a:xfrm>
          <a:custGeom>
            <a:avLst/>
            <a:gdLst/>
            <a:ahLst/>
            <a:cxnLst/>
            <a:rect l="l" t="t" r="r" b="b"/>
            <a:pathLst>
              <a:path w="18288000" h="11879580">
                <a:moveTo>
                  <a:pt x="0" y="0"/>
                </a:moveTo>
                <a:lnTo>
                  <a:pt x="18288000" y="0"/>
                </a:lnTo>
                <a:lnTo>
                  <a:pt x="18288000" y="11879580"/>
                </a:lnTo>
                <a:lnTo>
                  <a:pt x="0" y="118795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336736" y="572387"/>
            <a:ext cx="6938065" cy="4905703"/>
          </a:xfrm>
          <a:custGeom>
            <a:avLst/>
            <a:gdLst/>
            <a:ahLst/>
            <a:cxnLst/>
            <a:rect l="l" t="t" r="r" b="b"/>
            <a:pathLst>
              <a:path w="6938065" h="4905703">
                <a:moveTo>
                  <a:pt x="0" y="0"/>
                </a:moveTo>
                <a:lnTo>
                  <a:pt x="6938065" y="0"/>
                </a:lnTo>
                <a:lnTo>
                  <a:pt x="6938065" y="4905703"/>
                </a:lnTo>
                <a:lnTo>
                  <a:pt x="0" y="49057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</Words>
  <Application>Microsoft Macintosh PowerPoint</Application>
  <PresentationFormat>Custom</PresentationFormat>
  <Paragraphs>28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Canva Sans</vt:lpstr>
      <vt:lpstr>Calibri</vt:lpstr>
      <vt:lpstr>Helios Extended</vt:lpstr>
      <vt:lpstr>Inter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Black and White Modern Marketing Deck Pitch Presentation</dc:title>
  <cp:lastModifiedBy>Isabelle Xiangting Yang</cp:lastModifiedBy>
  <cp:revision>1</cp:revision>
  <dcterms:created xsi:type="dcterms:W3CDTF">2006-08-16T00:00:00Z</dcterms:created>
  <dcterms:modified xsi:type="dcterms:W3CDTF">2024-02-07T18:03:01Z</dcterms:modified>
  <dc:identifier>DAF7HHw3r8w</dc:identifier>
</cp:coreProperties>
</file>